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6" r:id="rId3"/>
    <p:sldId id="284" r:id="rId4"/>
    <p:sldId id="257" r:id="rId5"/>
    <p:sldId id="269" r:id="rId6"/>
    <p:sldId id="280" r:id="rId7"/>
    <p:sldId id="275" r:id="rId8"/>
    <p:sldId id="286" r:id="rId9"/>
    <p:sldId id="282" r:id="rId10"/>
    <p:sldId id="267" r:id="rId11"/>
    <p:sldId id="277" r:id="rId12"/>
  </p:sldIdLst>
  <p:sldSz cx="9144000" cy="6858000" type="screen4x3"/>
  <p:notesSz cx="10234613" cy="71040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celo Costa" initials="" lastIdx="1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00"/>
    <a:srgbClr val="3399FF"/>
    <a:srgbClr val="B2B2B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70" autoAdjust="0"/>
  </p:normalViewPr>
  <p:slideViewPr>
    <p:cSldViewPr>
      <p:cViewPr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88"/>
    </p:cViewPr>
  </p:sorterViewPr>
  <p:notesViewPr>
    <p:cSldViewPr>
      <p:cViewPr varScale="1">
        <p:scale>
          <a:sx n="74" d="100"/>
          <a:sy n="74" d="100"/>
        </p:scale>
        <p:origin x="-1704" y="-102"/>
      </p:cViewPr>
      <p:guideLst>
        <p:guide orient="horz" pos="2239"/>
        <p:guide pos="32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4435000" cy="3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endParaRPr lang="pt-B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9617" y="1"/>
            <a:ext cx="4435000" cy="3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endParaRPr lang="en-US" altLang="pt-BR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9617" y="6748863"/>
            <a:ext cx="4435000" cy="3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fld id="{551C12E5-2CA0-42D2-B690-F76DFDE34D5B}" type="slidenum">
              <a:rPr lang="en-US" altLang="pt-BR"/>
              <a:pPr/>
              <a:t>‹#›</a:t>
            </a:fld>
            <a:endParaRPr lang="en-US" altLang="pt-BR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"/>
          </p:nvPr>
        </p:nvSpPr>
        <p:spPr>
          <a:xfrm>
            <a:off x="4" y="6747224"/>
            <a:ext cx="4435594" cy="355204"/>
          </a:xfrm>
          <a:prstGeom prst="rect">
            <a:avLst/>
          </a:prstGeom>
        </p:spPr>
        <p:txBody>
          <a:bodyPr vert="horz" lIns="93733" tIns="46866" rIns="93733" bIns="46866" rtlCol="0" anchor="b"/>
          <a:lstStyle>
            <a:lvl1pPr algn="l">
              <a:defRPr sz="1200"/>
            </a:lvl1pPr>
          </a:lstStyle>
          <a:p>
            <a:endParaRPr lang="pt-B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818244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341688" y="531813"/>
            <a:ext cx="3551237" cy="2665412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64618" y="3374431"/>
            <a:ext cx="7505382" cy="3196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745" tIns="49873" rIns="99745" bIns="498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BR" smtClean="0"/>
              <a:t>Click to edit Master text styles</a:t>
            </a:r>
          </a:p>
          <a:p>
            <a:pPr lvl="1"/>
            <a:r>
              <a:rPr lang="en-US" altLang="pt-BR" smtClean="0"/>
              <a:t>Second level</a:t>
            </a:r>
          </a:p>
          <a:p>
            <a:pPr lvl="2"/>
            <a:r>
              <a:rPr lang="en-US" altLang="pt-BR" smtClean="0"/>
              <a:t>Third level</a:t>
            </a:r>
          </a:p>
          <a:p>
            <a:pPr lvl="3"/>
            <a:r>
              <a:rPr lang="en-US" altLang="pt-BR" smtClean="0"/>
              <a:t>Fourth level</a:t>
            </a:r>
          </a:p>
          <a:p>
            <a:pPr lvl="4"/>
            <a:r>
              <a:rPr lang="en-US" altLang="pt-BR" smtClean="0"/>
              <a:t>Fifth level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4435000" cy="3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endParaRPr lang="en-US" altLang="pt-BR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5799617" y="1"/>
            <a:ext cx="4435000" cy="3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endParaRPr lang="en-US" altLang="pt-BR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6748863"/>
            <a:ext cx="4435000" cy="3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r>
              <a:rPr lang="en-US" altLang="pt-BR" smtClean="0"/>
              <a:t>Consultoria | Bioeconomia | Inovação | Estratégia </a:t>
            </a:r>
            <a:endParaRPr lang="en-US" altLang="pt-BR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99617" y="6748863"/>
            <a:ext cx="4435000" cy="3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fld id="{3FA8708E-D76E-4F67-97BD-E41D4A1DA7D3}" type="slidenum">
              <a:rPr lang="en-US" altLang="pt-BR"/>
              <a:pPr/>
              <a:t>‹#›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504482384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pt-BR" dirty="0" err="1" smtClean="0"/>
              <a:t>Consultoria</a:t>
            </a:r>
            <a:r>
              <a:rPr lang="en-US" altLang="pt-BR" smtClean="0"/>
              <a:t> | Bioeconomia | Inovação | Estratégia </a:t>
            </a:r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921544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pt-BR" smtClean="0"/>
              <a:t>Consultoria | Bioeconomia | Inovação | Estratégia </a:t>
            </a:r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492245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pt-BR" smtClean="0"/>
              <a:t>Consultoria | Bioeconomia | Inovação | Estratégia </a:t>
            </a:r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633593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pt-BR" smtClean="0"/>
              <a:t>Consultoria | Bioeconomia | Inovação | Estratégia </a:t>
            </a:r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76294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pt-BR" smtClean="0"/>
              <a:t>Consultoria | Bioeconomia | Inovação | Estratégia </a:t>
            </a:r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996991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dirty="0" smtClean="0"/>
          </a:p>
        </p:txBody>
      </p:sp>
      <p:sp>
        <p:nvSpPr>
          <p:cNvPr id="2765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9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61295" indent="-292806">
              <a:defRPr sz="49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71223" indent="-234245">
              <a:defRPr sz="49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39712" indent="-234245">
              <a:defRPr sz="49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108202" indent="-234245">
              <a:defRPr sz="49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76691" indent="-234245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3045180" indent="-234245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513670" indent="-234245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982160" indent="-234245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fld id="{54663AD4-22E2-4C45-B948-03160F5874EE}" type="slidenum">
              <a:rPr lang="fr-FR" altLang="en-US" sz="1200"/>
              <a:pPr/>
              <a:t>5</a:t>
            </a:fld>
            <a:endParaRPr lang="fr-FR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pt-BR" smtClean="0"/>
              <a:t>Consultoria | Bioeconomia | Inovação | Estratégia </a:t>
            </a:r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2322927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pt-BR" smtClean="0"/>
              <a:t>Consultoria | Bioeconomia | Inovação | Estratégia </a:t>
            </a:r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960649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pt-BR" smtClean="0"/>
              <a:t>Consultoria | Bioeconomia | Inovação | Estratégia </a:t>
            </a:r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6014351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pt-BR" smtClean="0"/>
              <a:t>Consultoria | Bioeconomia | Inovação | Estratégia </a:t>
            </a:r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997757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51054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FCF9-E5DE-4435-A384-104A08CBCB5D}" type="slidenum">
              <a:rPr lang="en-US" altLang="pt-BR" smtClean="0"/>
              <a:pPr/>
              <a:t>‹#›</a:t>
            </a:fld>
            <a:endParaRPr lang="en-US" altLang="pt-BR"/>
          </a:p>
        </p:txBody>
      </p:sp>
      <p:sp>
        <p:nvSpPr>
          <p:cNvPr id="14" name="Rectangle 13"/>
          <p:cNvSpPr/>
          <p:nvPr userDrawn="1"/>
        </p:nvSpPr>
        <p:spPr>
          <a:xfrm>
            <a:off x="-1" y="6525344"/>
            <a:ext cx="9198259" cy="3875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TextBox 15"/>
          <p:cNvSpPr txBox="1"/>
          <p:nvPr userDrawn="1"/>
        </p:nvSpPr>
        <p:spPr>
          <a:xfrm>
            <a:off x="944429" y="3933056"/>
            <a:ext cx="725662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Consulting </a:t>
            </a:r>
            <a:r>
              <a:rPr lang="pt-BR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| </a:t>
            </a:r>
            <a:r>
              <a:rPr lang="pt-BR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Bioeconomy </a:t>
            </a:r>
            <a:r>
              <a:rPr lang="pt-BR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| </a:t>
            </a:r>
            <a:r>
              <a:rPr lang="pt-BR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Innovation</a:t>
            </a:r>
            <a:r>
              <a:rPr lang="pt-BR" sz="2400" b="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400" b="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| </a:t>
            </a:r>
            <a:r>
              <a:rPr lang="pt-BR" sz="2400" b="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Strategy</a:t>
            </a:r>
            <a:endParaRPr lang="pt-BR" sz="2400" b="0" baseline="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pt-BR" sz="2000" b="0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Gadugi" panose="020B0502040204020203" pitchFamily="34" charset="0"/>
              <a:cs typeface="+mn-cs"/>
            </a:endParaRPr>
          </a:p>
          <a:p>
            <a:pPr algn="ctr"/>
            <a:endParaRPr lang="pt-BR" sz="2000" b="0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Gadugi" panose="020B0502040204020203" pitchFamily="34" charset="0"/>
              <a:cs typeface="+mn-cs"/>
            </a:endParaRPr>
          </a:p>
          <a:p>
            <a:pPr algn="ctr"/>
            <a:endParaRPr lang="pt-BR" sz="2000" b="0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Gadugi" panose="020B0502040204020203" pitchFamily="34" charset="0"/>
              <a:cs typeface="+mn-cs"/>
            </a:endParaRPr>
          </a:p>
          <a:p>
            <a:pPr algn="ctr"/>
            <a:endParaRPr lang="pt-BR" sz="2000" b="0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Gadugi" panose="020B0502040204020203" pitchFamily="34" charset="0"/>
              <a:cs typeface="+mn-cs"/>
            </a:endParaRPr>
          </a:p>
          <a:p>
            <a:pPr algn="ctr"/>
            <a:endParaRPr lang="pt-BR" sz="2000" b="0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Gadugi" panose="020B0502040204020203" pitchFamily="34" charset="0"/>
              <a:cs typeface="+mn-cs"/>
            </a:endParaRPr>
          </a:p>
          <a:p>
            <a:pPr algn="ctr"/>
            <a:r>
              <a:rPr lang="pt-BR" sz="1400" b="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</a:p>
          <a:p>
            <a:pPr algn="ctr"/>
            <a:r>
              <a:rPr lang="pt-BR" sz="1400" b="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pt-BR" sz="1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Barueri | Alphaville | contato@syglia.com.br</a:t>
            </a:r>
          </a:p>
          <a:p>
            <a:pPr algn="ctr"/>
            <a:r>
              <a:rPr lang="pt-BR" sz="1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11 4375 5726</a:t>
            </a:r>
            <a:r>
              <a:rPr lang="pt-BR" sz="1200" b="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| 11 99901 2270</a:t>
            </a:r>
            <a:endParaRPr lang="pt-BR" sz="1200" b="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68975"/>
            <a:ext cx="7812000" cy="2776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FF78-C2E2-4CA2-BA47-10A1B73689D6}" type="slidenum">
              <a:rPr lang="en-US" altLang="pt-BR" smtClean="0"/>
              <a:pPr/>
              <a:t>‹#›</a:t>
            </a:fld>
            <a:endParaRPr lang="en-US" alt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FCB0-9F6D-457D-ADDC-619F059B7DF6}" type="slidenum">
              <a:rPr lang="en-US" altLang="pt-BR" smtClean="0"/>
              <a:pPr/>
              <a:t>‹#›</a:t>
            </a:fld>
            <a:endParaRPr lang="en-US" alt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366" y="1552828"/>
            <a:ext cx="82296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488" y="125929"/>
            <a:ext cx="1800000" cy="63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D4B3B-57EC-446A-B4F5-A684B793B3DB}" type="slidenum">
              <a:rPr lang="en-US" altLang="pt-BR" smtClean="0"/>
              <a:pPr/>
              <a:t>‹#›</a:t>
            </a:fld>
            <a:endParaRPr lang="en-US" altLang="pt-BR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11F9-EB6D-487E-948F-0C27B325B0AD}" type="slidenum">
              <a:rPr lang="en-US" altLang="pt-BR" smtClean="0"/>
              <a:pPr/>
              <a:t>‹#›</a:t>
            </a:fld>
            <a:endParaRPr lang="en-US" alt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FD7F-3B70-485B-93BF-48BACB5B4140}" type="slidenum">
              <a:rPr lang="en-US" altLang="pt-BR" smtClean="0"/>
              <a:pPr/>
              <a:t>‹#›</a:t>
            </a:fld>
            <a:endParaRPr lang="en-US" altLang="pt-BR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58CF7-D415-44DF-B9DD-FE407BE30114}" type="slidenum">
              <a:rPr lang="en-US" altLang="pt-BR" smtClean="0"/>
              <a:pPr/>
              <a:t>‹#›</a:t>
            </a:fld>
            <a:endParaRPr lang="en-US" alt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7E34-3F0F-45E3-97B9-912ADBBA1197}" type="slidenum">
              <a:rPr lang="en-US" altLang="pt-BR" smtClean="0"/>
              <a:pPr/>
              <a:t>‹#›</a:t>
            </a:fld>
            <a:endParaRPr lang="en-US" alt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42E7-1398-4F0B-98E6-96E524C18CC8}" type="slidenum">
              <a:rPr lang="en-US" altLang="pt-BR" smtClean="0"/>
              <a:pPr/>
              <a:t>‹#›</a:t>
            </a:fld>
            <a:endParaRPr lang="en-US" altLang="pt-BR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0473-F4BC-4BA9-A71A-A7889BB9D4C6}" type="slidenum">
              <a:rPr lang="en-US" altLang="pt-BR" smtClean="0"/>
              <a:pPr/>
              <a:t>‹#›</a:t>
            </a:fld>
            <a:endParaRPr lang="en-US" alt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4630360-4C05-4A75-8539-18727CCD8B23}" type="slidenum">
              <a:rPr lang="en-US" altLang="pt-BR" smtClean="0"/>
              <a:pPr/>
              <a:t>‹#›</a:t>
            </a:fld>
            <a:endParaRPr lang="en-US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microsoft.com/office/2007/relationships/hdphoto" Target="../media/hdphoto3.wdp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487364"/>
            <a:ext cx="9144000" cy="3600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t-BR" sz="28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4581128"/>
            <a:ext cx="871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Some English Slides to be used -  construction process Designer</a:t>
            </a:r>
            <a:endParaRPr lang="pt-BR" dirty="0"/>
          </a:p>
        </p:txBody>
      </p:sp>
      <p:sp>
        <p:nvSpPr>
          <p:cNvPr id="4" name="TextBox 3"/>
          <p:cNvSpPr txBox="1"/>
          <p:nvPr/>
        </p:nvSpPr>
        <p:spPr>
          <a:xfrm rot="20518064">
            <a:off x="2267744" y="1403485"/>
            <a:ext cx="6264696" cy="120032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pt-BR" sz="3600" b="1" dirty="0" smtClean="0">
                <a:solidFill>
                  <a:srgbClr val="FF0000"/>
                </a:solidFill>
              </a:rPr>
              <a:t>Please..read the briefing @ DesignCrowd</a:t>
            </a:r>
            <a:endParaRPr lang="pt-BR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4848" y="-27384"/>
            <a:ext cx="8229600" cy="990600"/>
          </a:xfrm>
        </p:spPr>
        <p:txBody>
          <a:bodyPr>
            <a:normAutofit/>
          </a:bodyPr>
          <a:lstStyle/>
          <a:p>
            <a:r>
              <a:rPr lang="pt-B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Collaborations </a:t>
            </a:r>
            <a:endParaRPr lang="pt-BR" sz="2400" dirty="0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075" y="1378068"/>
            <a:ext cx="1980000" cy="912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38447" y="2429929"/>
            <a:ext cx="24475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Teaching</a:t>
            </a:r>
            <a:endParaRPr lang="pt-BR" sz="16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  <a:p>
            <a:pPr algn="ctr"/>
            <a:r>
              <a:rPr lang="pt-B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Industrial Marketing</a:t>
            </a:r>
            <a:endParaRPr lang="pt-BR" sz="14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  <a:p>
            <a:pPr algn="ctr"/>
            <a:r>
              <a:rPr lang="pt-B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Innovation Management</a:t>
            </a:r>
            <a:endParaRPr lang="pt-BR" sz="14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4192590"/>
            <a:ext cx="2700000" cy="1405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422521" y="5914761"/>
            <a:ext cx="30821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Research</a:t>
            </a:r>
            <a:endParaRPr lang="pt-BR" sz="16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  <a:p>
            <a:pPr algn="ctr"/>
            <a:r>
              <a:rPr lang="pt-B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Bioeconomy</a:t>
            </a:r>
            <a:endParaRPr lang="pt-BR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  <a:p>
            <a:pPr algn="ctr"/>
            <a:r>
              <a:rPr lang="pt-B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Brazil-Europe efforts</a:t>
            </a:r>
            <a:endParaRPr lang="pt-BR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</p:txBody>
      </p:sp>
      <p:sp>
        <p:nvSpPr>
          <p:cNvPr id="6" name="AutoShape 5" descr="Image result for UNICAMP logo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3" name="Rectangle 12"/>
          <p:cNvSpPr/>
          <p:nvPr/>
        </p:nvSpPr>
        <p:spPr>
          <a:xfrm>
            <a:off x="4572000" y="2645372"/>
            <a:ext cx="31418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Teaching and Research</a:t>
            </a:r>
            <a:endParaRPr lang="pt-BR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  <a:p>
            <a:pPr algn="ctr"/>
            <a:r>
              <a:rPr lang="pt-B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Innovation, Bioeconomy </a:t>
            </a:r>
            <a:r>
              <a:rPr lang="pt-B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e </a:t>
            </a:r>
            <a:r>
              <a:rPr lang="pt-B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Biorefineries</a:t>
            </a:r>
            <a:endParaRPr lang="pt-BR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572000" y="1201623"/>
            <a:ext cx="3164340" cy="1336027"/>
            <a:chOff x="4694961" y="1095711"/>
            <a:chExt cx="3164340" cy="1336027"/>
          </a:xfrm>
        </p:grpSpPr>
        <p:grpSp>
          <p:nvGrpSpPr>
            <p:cNvPr id="10" name="Group 9"/>
            <p:cNvGrpSpPr>
              <a:grpSpLocks noChangeAspect="1"/>
            </p:cNvGrpSpPr>
            <p:nvPr/>
          </p:nvGrpSpPr>
          <p:grpSpPr>
            <a:xfrm>
              <a:off x="4694961" y="1095711"/>
              <a:ext cx="2668882" cy="1336027"/>
              <a:chOff x="957853" y="4117827"/>
              <a:chExt cx="2965426" cy="1484474"/>
            </a:xfrm>
          </p:grpSpPr>
          <p:pic>
            <p:nvPicPr>
              <p:cNvPr id="28675" name="Picture 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42585" y="4117827"/>
                <a:ext cx="1580694" cy="5479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 cmpd="sng">
                    <a:solidFill>
                      <a:schemeClr val="tx1"/>
                    </a:solidFill>
                    <a:prstDash val="solid"/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</p:pic>
          <p:pic>
            <p:nvPicPr>
              <p:cNvPr id="28678" name="Picture 6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7853" y="4509119"/>
                <a:ext cx="887125" cy="995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 cmpd="sng">
                    <a:solidFill>
                      <a:schemeClr val="tx1"/>
                    </a:solidFill>
                    <a:prstDash val="solid"/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</p:pic>
          <p:pic>
            <p:nvPicPr>
              <p:cNvPr id="28679" name="Picture 7"/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02" r="51570"/>
              <a:stretch/>
            </p:blipFill>
            <p:spPr bwMode="auto">
              <a:xfrm>
                <a:off x="2300403" y="4825627"/>
                <a:ext cx="1310965" cy="7766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 cmpd="sng">
                    <a:solidFill>
                      <a:schemeClr val="tx1"/>
                    </a:solidFill>
                    <a:prstDash val="solid"/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</p:pic>
        </p:grpSp>
        <p:sp>
          <p:nvSpPr>
            <p:cNvPr id="11" name="TextBox 10"/>
            <p:cNvSpPr txBox="1"/>
            <p:nvPr/>
          </p:nvSpPr>
          <p:spPr>
            <a:xfrm>
              <a:off x="5526681" y="1540722"/>
              <a:ext cx="233262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Dep. de Política Científica e Tecnológica</a:t>
              </a:r>
              <a:endParaRPr lang="pt-BR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991" y="3717032"/>
            <a:ext cx="1570809" cy="2356213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21" name="Rectangle 20"/>
          <p:cNvSpPr/>
          <p:nvPr/>
        </p:nvSpPr>
        <p:spPr>
          <a:xfrm>
            <a:off x="6522666" y="6160982"/>
            <a:ext cx="1911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Book</a:t>
            </a:r>
            <a:endParaRPr lang="pt-BR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  <a:p>
            <a:pPr algn="ctr"/>
            <a:r>
              <a:rPr lang="pt-B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GEOPI partnership</a:t>
            </a:r>
            <a:endParaRPr lang="pt-BR" sz="12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</p:txBody>
      </p:sp>
      <p:pic>
        <p:nvPicPr>
          <p:cNvPr id="28682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963" y="3717032"/>
            <a:ext cx="1691111" cy="2356213"/>
          </a:xfrm>
          <a:prstGeom prst="rect">
            <a:avLst/>
          </a:prstGeom>
          <a:ln w="12700" cap="sq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3640312" y="6160982"/>
            <a:ext cx="2866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WEF Report</a:t>
            </a:r>
            <a:endParaRPr lang="pt-BR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  <a:p>
            <a:pPr algn="ctr"/>
            <a:r>
              <a:rPr lang="pt-B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Advanced Biofuels</a:t>
            </a:r>
            <a:endParaRPr lang="pt-BR" sz="14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02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90600"/>
          </a:xfrm>
        </p:spPr>
        <p:txBody>
          <a:bodyPr>
            <a:normAutofit/>
          </a:bodyPr>
          <a:lstStyle/>
          <a:p>
            <a:r>
              <a:rPr lang="pt-BR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Lectures </a:t>
            </a:r>
            <a:r>
              <a:rPr lang="pt-BR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| </a:t>
            </a:r>
            <a:r>
              <a:rPr lang="pt-BR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Events   </a:t>
            </a:r>
            <a:endParaRPr lang="pt-BR" sz="3600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627"/>
          <a:stretch/>
        </p:blipFill>
        <p:spPr bwMode="auto">
          <a:xfrm>
            <a:off x="3617367" y="2366193"/>
            <a:ext cx="1833986" cy="1881386"/>
          </a:xfrm>
          <a:prstGeom prst="rect">
            <a:avLst/>
          </a:prstGeom>
          <a:noFill/>
          <a:ln w="12700" cap="sq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526248" y="4378458"/>
            <a:ext cx="2125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Book Lauching</a:t>
            </a:r>
            <a:endParaRPr lang="pt-BR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  <a:p>
            <a:pPr algn="ctr"/>
            <a:r>
              <a:rPr lang="pt-B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Global Bioethanol </a:t>
            </a:r>
          </a:p>
          <a:p>
            <a:pPr algn="ctr"/>
            <a:r>
              <a:rPr lang="pt-BR" sz="9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Wilson Araujo </a:t>
            </a:r>
            <a:r>
              <a:rPr lang="pt-BR" sz="9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and </a:t>
            </a:r>
            <a:r>
              <a:rPr lang="pt-BR" sz="9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Prof.  Dr. Sérgio Salles</a:t>
            </a:r>
          </a:p>
          <a:p>
            <a:pPr algn="ctr"/>
            <a:r>
              <a:rPr lang="pt-BR" sz="9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2016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99" y="2371526"/>
            <a:ext cx="2808706" cy="1872000"/>
          </a:xfrm>
          <a:prstGeom prst="rect">
            <a:avLst/>
          </a:prstGeom>
          <a:noFill/>
          <a:ln w="12700" cap="sq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7" name="Rectangle 6"/>
          <p:cNvSpPr/>
          <p:nvPr/>
        </p:nvSpPr>
        <p:spPr>
          <a:xfrm>
            <a:off x="459681" y="4409236"/>
            <a:ext cx="28731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Speaker</a:t>
            </a:r>
            <a:r>
              <a:rPr lang="pt-B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 </a:t>
            </a:r>
            <a:r>
              <a:rPr lang="pt-B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| Ribeirão Preto | </a:t>
            </a:r>
            <a:r>
              <a:rPr lang="pt-B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Biomass</a:t>
            </a:r>
            <a:endParaRPr lang="pt-BR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  <a:p>
            <a:pPr algn="ctr"/>
            <a:r>
              <a:rPr lang="pt-B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Bioeconomy and Sucroenergetic Sector</a:t>
            </a:r>
            <a:endParaRPr lang="pt-BR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  <a:p>
            <a:pPr algn="ctr"/>
            <a:r>
              <a:rPr lang="pt-BR" sz="9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Wilson Araujo</a:t>
            </a:r>
          </a:p>
          <a:p>
            <a:pPr algn="ctr"/>
            <a:r>
              <a:rPr lang="pt-BR" sz="9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2016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794" y="2337618"/>
            <a:ext cx="2825654" cy="1872000"/>
          </a:xfrm>
          <a:prstGeom prst="rect">
            <a:avLst/>
          </a:prstGeom>
          <a:noFill/>
          <a:ln w="12700" cap="sq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9" name="Rectangle 8"/>
          <p:cNvSpPr/>
          <p:nvPr/>
        </p:nvSpPr>
        <p:spPr>
          <a:xfrm>
            <a:off x="5754758" y="4378458"/>
            <a:ext cx="282565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Panel| </a:t>
            </a:r>
            <a:r>
              <a:rPr lang="pt-B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São Paulo | Bio LA</a:t>
            </a:r>
          </a:p>
          <a:p>
            <a:pPr algn="ctr"/>
            <a:r>
              <a:rPr lang="pt-B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Academia-Industry  &amp;  Bioeconomy</a:t>
            </a:r>
            <a:endParaRPr lang="pt-BR" sz="14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  <a:p>
            <a:pPr algn="ctr"/>
            <a:r>
              <a:rPr lang="pt-BR" sz="9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Wilson Araujo</a:t>
            </a:r>
          </a:p>
          <a:p>
            <a:pPr algn="ctr"/>
            <a:r>
              <a:rPr lang="pt-BR" sz="9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2016</a:t>
            </a:r>
            <a:endParaRPr lang="pt-BR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95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6856" y="44624"/>
            <a:ext cx="8229600" cy="990600"/>
          </a:xfrm>
        </p:spPr>
        <p:txBody>
          <a:bodyPr>
            <a:normAutofit/>
          </a:bodyPr>
          <a:lstStyle/>
          <a:p>
            <a:r>
              <a:rPr lang="pt-B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Who we are</a:t>
            </a:r>
            <a:endParaRPr lang="pt-B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5315" y="1124744"/>
            <a:ext cx="8208912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000" dirty="0" err="1"/>
              <a:t>Syglia</a:t>
            </a:r>
            <a:r>
              <a:rPr lang="en-US" sz="2000" dirty="0"/>
              <a:t> is a consulting firm specialized in </a:t>
            </a:r>
            <a:r>
              <a:rPr lang="en-US" sz="2000" dirty="0" err="1"/>
              <a:t>bioeconomy</a:t>
            </a:r>
            <a:r>
              <a:rPr lang="en-US" sz="2000" dirty="0"/>
              <a:t>, innovation and business development. Our clients are technology-based companies and those with a genuine interest in innovation for the prosperity of their businesses.</a:t>
            </a:r>
            <a:r>
              <a:rPr lang="pt-B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pt-BR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000" dirty="0" err="1"/>
              <a:t>Syglia</a:t>
            </a:r>
            <a:r>
              <a:rPr lang="en-US" sz="2000" dirty="0"/>
              <a:t> Consulting was founded in 2016 by Dr. Wilson Araujo in </a:t>
            </a:r>
            <a:r>
              <a:rPr lang="en-US" sz="2000" dirty="0" err="1"/>
              <a:t>Barueri</a:t>
            </a:r>
            <a:r>
              <a:rPr lang="en-US" sz="2000" dirty="0"/>
              <a:t>, São Paulo. The decision to become a consulting entrepreneur was driven by his </a:t>
            </a:r>
            <a:r>
              <a:rPr lang="en-US" sz="2000" dirty="0" err="1"/>
              <a:t>intrapreneurial</a:t>
            </a:r>
            <a:r>
              <a:rPr lang="en-US" sz="2000" dirty="0"/>
              <a:t> experience gained in a career of over two decades.</a:t>
            </a:r>
            <a:endParaRPr lang="pt-BR" sz="2000" dirty="0"/>
          </a:p>
          <a:p>
            <a:pPr marL="342900" indent="-342900" algn="just"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Due </a:t>
            </a:r>
            <a:r>
              <a:rPr lang="en-US" sz="2000" dirty="0"/>
              <a:t>to our multidisciplinary profile, we can easily interact with different company areas and hierarchy levels. </a:t>
            </a:r>
            <a:r>
              <a:rPr lang="pt-BR" sz="2000" dirty="0"/>
              <a:t> (Engineering, Regulatory, Legal, Marketing</a:t>
            </a:r>
            <a:r>
              <a:rPr lang="pt-BR" sz="2000" dirty="0"/>
              <a:t>, etc). </a:t>
            </a:r>
            <a:r>
              <a:rPr lang="pt-BR" sz="2000" dirty="0"/>
              <a:t> </a:t>
            </a:r>
            <a:endParaRPr lang="pt-BR" sz="2000" dirty="0"/>
          </a:p>
          <a:p>
            <a:pPr marL="342900" indent="-342900" algn="just"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Competitive Strategy| Innovation.</a:t>
            </a:r>
            <a:endParaRPr lang="pt-BR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35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13" y="1486927"/>
            <a:ext cx="1468319" cy="76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93" b="10830"/>
          <a:stretch/>
        </p:blipFill>
        <p:spPr bwMode="auto">
          <a:xfrm>
            <a:off x="6813191" y="3566092"/>
            <a:ext cx="1718948" cy="988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2715" y="2461882"/>
            <a:ext cx="2585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cap="sm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Industrial Biotechnology</a:t>
            </a:r>
            <a:endParaRPr lang="pt-BR" sz="1600" b="1" cap="small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  <a:p>
            <a:pPr algn="ctr"/>
            <a:r>
              <a:rPr lang="pt-BR" sz="1600" b="1" cap="sm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  </a:t>
            </a:r>
            <a:r>
              <a:rPr lang="pt-BR" sz="1600" b="1" cap="sm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&amp; AGribusiness</a:t>
            </a:r>
            <a:endParaRPr lang="pt-BR" sz="1600" b="1" cap="small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59633" y="2449774"/>
            <a:ext cx="20795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 cap="small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defRPr>
            </a:lvl1pPr>
          </a:lstStyle>
          <a:p>
            <a:r>
              <a:rPr lang="pt-BR" sz="1600" dirty="0" smtClean="0"/>
              <a:t>Biofuels &amp; </a:t>
            </a:r>
            <a:endParaRPr lang="pt-BR" sz="1600" dirty="0"/>
          </a:p>
          <a:p>
            <a:r>
              <a:rPr lang="pt-BR" sz="1600" dirty="0" smtClean="0"/>
              <a:t>Renewable molecules</a:t>
            </a:r>
            <a:endParaRPr lang="pt-BR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4" t="16588" r="7524" b="20052"/>
          <a:stretch/>
        </p:blipFill>
        <p:spPr bwMode="auto">
          <a:xfrm>
            <a:off x="3311238" y="3532629"/>
            <a:ext cx="2736563" cy="953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50" y="3468821"/>
            <a:ext cx="1368000" cy="821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850398" y="4500409"/>
            <a:ext cx="16979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 cap="small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defRPr>
            </a:lvl1pPr>
          </a:lstStyle>
          <a:p>
            <a:r>
              <a:rPr lang="pt-BR" dirty="0" smtClean="0"/>
              <a:t>food</a:t>
            </a:r>
            <a:endParaRPr lang="pt-BR" dirty="0"/>
          </a:p>
          <a:p>
            <a:endParaRPr lang="pt-B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44448" y="4450863"/>
            <a:ext cx="8460000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02" b="18435"/>
          <a:stretch/>
        </p:blipFill>
        <p:spPr bwMode="auto">
          <a:xfrm>
            <a:off x="380213" y="5085184"/>
            <a:ext cx="1887531" cy="77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60951" y="5973693"/>
            <a:ext cx="20838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 cap="small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defRPr>
            </a:lvl1pPr>
          </a:lstStyle>
          <a:p>
            <a:r>
              <a:rPr lang="pt-BR" dirty="0" smtClean="0"/>
              <a:t>Flavor &amp; fragrance</a:t>
            </a:r>
            <a:endParaRPr lang="pt-BR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191" y="1637842"/>
            <a:ext cx="1442470" cy="61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813191" y="2484185"/>
            <a:ext cx="1589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 cap="small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defRPr>
            </a:lvl1pPr>
          </a:lstStyle>
          <a:p>
            <a:r>
              <a:rPr lang="pt-BR" dirty="0" smtClean="0"/>
              <a:t>Food &amp; energy</a:t>
            </a:r>
            <a:endParaRPr lang="pt-BR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179512" y="2413450"/>
            <a:ext cx="8460000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64524" y="5950781"/>
            <a:ext cx="4534862" cy="5728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Image result for Butamax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3" r="3591" b="23634"/>
          <a:stretch/>
        </p:blipFill>
        <p:spPr bwMode="auto">
          <a:xfrm>
            <a:off x="3661671" y="1391770"/>
            <a:ext cx="1704644" cy="95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Group 28"/>
          <p:cNvGrpSpPr>
            <a:grpSpLocks noChangeAspect="1"/>
          </p:cNvGrpSpPr>
          <p:nvPr/>
        </p:nvGrpSpPr>
        <p:grpSpPr>
          <a:xfrm>
            <a:off x="4932440" y="5445224"/>
            <a:ext cx="3600000" cy="1018635"/>
            <a:chOff x="1596438" y="2125056"/>
            <a:chExt cx="3346895" cy="947012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976" y="2156332"/>
              <a:ext cx="586239" cy="408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4" y="2156330"/>
              <a:ext cx="609652" cy="43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5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9218" y="2146569"/>
              <a:ext cx="609507" cy="433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7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6438" y="2125056"/>
              <a:ext cx="609507" cy="454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8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6438" y="2627610"/>
              <a:ext cx="609652" cy="396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9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4590" y="2125056"/>
              <a:ext cx="609652" cy="43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10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4" y="2658134"/>
              <a:ext cx="609652" cy="391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11"/>
            <p:cNvPicPr>
              <a:picLocks noChangeAspect="1" noChangeArrowheads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514"/>
            <a:stretch/>
          </p:blipFill>
          <p:spPr bwMode="auto">
            <a:xfrm>
              <a:off x="2294590" y="2627611"/>
              <a:ext cx="609652" cy="409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12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1485" y="2676527"/>
              <a:ext cx="572926" cy="379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13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976" y="2665268"/>
              <a:ext cx="587357" cy="40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1" name="TextBox 40"/>
          <p:cNvSpPr txBox="1"/>
          <p:nvPr/>
        </p:nvSpPr>
        <p:spPr>
          <a:xfrm>
            <a:off x="107504" y="172014"/>
            <a:ext cx="7920879" cy="9527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defTabSz="914400" eaLnBrk="1" latinLnBrk="0" hangingPunct="1">
              <a:buNone/>
              <a:defRPr sz="2800" b="1" spc="-100" baseline="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pt-BR" sz="3200" b="0" dirty="0" smtClean="0"/>
              <a:t>Global Experieence</a:t>
            </a:r>
            <a:endParaRPr lang="pt-BR" sz="3200" b="0" dirty="0"/>
          </a:p>
          <a:p>
            <a:r>
              <a:rPr lang="pt-BR" sz="2000" b="0" dirty="0" smtClean="0"/>
              <a:t> 20+  </a:t>
            </a:r>
            <a:r>
              <a:rPr lang="pt-BR" sz="2000" b="0" dirty="0" smtClean="0"/>
              <a:t>years </a:t>
            </a:r>
            <a:r>
              <a:rPr lang="pt-BR" sz="2000" b="0" dirty="0" smtClean="0"/>
              <a:t>| </a:t>
            </a:r>
            <a:r>
              <a:rPr lang="pt-BR" sz="2000" b="0" dirty="0" smtClean="0"/>
              <a:t>Strategic R&amp;D| Inovation </a:t>
            </a:r>
            <a:r>
              <a:rPr lang="pt-BR" sz="2000" b="0" dirty="0" smtClean="0"/>
              <a:t>| </a:t>
            </a:r>
            <a:r>
              <a:rPr lang="pt-BR" sz="2000" b="0" dirty="0" smtClean="0"/>
              <a:t>Business Development</a:t>
            </a:r>
            <a:endParaRPr lang="pt-BR" sz="2000" b="0" dirty="0" smtClean="0"/>
          </a:p>
        </p:txBody>
      </p:sp>
    </p:spTree>
    <p:extLst>
      <p:ext uri="{BB962C8B-B14F-4D97-AF65-F5344CB8AC3E}">
        <p14:creationId xmlns:p14="http://schemas.microsoft.com/office/powerpoint/2010/main" val="331358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9552" y="2060848"/>
            <a:ext cx="80648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cap="sm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Technology transfer</a:t>
            </a:r>
            <a:endParaRPr lang="pt-BR" cap="small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cap="sm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Regulatory affairs</a:t>
            </a:r>
            <a:endParaRPr lang="pt-BR" cap="small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cap="sm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Innovation management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cap="sm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Consulting &amp; Scientific advisory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cap="sm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Bioeconomy (business development)</a:t>
            </a:r>
            <a:endParaRPr lang="pt-BR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02840" y="62136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pt-B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Key areas we serve</a:t>
            </a:r>
            <a:endParaRPr lang="pt-B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539551" y="2184738"/>
            <a:ext cx="8208962" cy="338455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800" dirty="0"/>
          </a:p>
        </p:txBody>
      </p:sp>
      <p:sp>
        <p:nvSpPr>
          <p:cNvPr id="5" name="Arc 4"/>
          <p:cNvSpPr/>
          <p:nvPr/>
        </p:nvSpPr>
        <p:spPr bwMode="auto">
          <a:xfrm flipH="1">
            <a:off x="2689584" y="3877013"/>
            <a:ext cx="4465637" cy="1697037"/>
          </a:xfrm>
          <a:prstGeom prst="arc">
            <a:avLst/>
          </a:prstGeom>
          <a:ln w="1905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Arc 9"/>
          <p:cNvSpPr/>
          <p:nvPr/>
        </p:nvSpPr>
        <p:spPr bwMode="auto">
          <a:xfrm flipH="1" flipV="1">
            <a:off x="2698551" y="1856918"/>
            <a:ext cx="4465637" cy="1697038"/>
          </a:xfrm>
          <a:prstGeom prst="arc">
            <a:avLst/>
          </a:prstGeom>
          <a:ln w="1905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633" name="ZoneTexte 11"/>
          <p:cNvSpPr txBox="1">
            <a:spLocks noChangeArrowheads="1"/>
          </p:cNvSpPr>
          <p:nvPr/>
        </p:nvSpPr>
        <p:spPr bwMode="auto">
          <a:xfrm>
            <a:off x="1331639" y="5711200"/>
            <a:ext cx="61317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rgbClr val="195D8B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195D8B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195D8B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195D8B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195D8B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195D8B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195D8B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195D8B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195D8B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fr-FR" b="1" dirty="0" smtClean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Business Process</a:t>
            </a:r>
            <a:endParaRPr lang="en-US" altLang="fr-FR" sz="54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22402" y="3140610"/>
            <a:ext cx="3384376" cy="115212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9050">
            <a:noFill/>
          </a:ln>
          <a:effectLst>
            <a:innerShdw blurRad="63500" dist="50800" dir="5400000">
              <a:schemeClr val="accent5">
                <a:alpha val="50000"/>
              </a:scheme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Products</a:t>
            </a:r>
            <a:r>
              <a:rPr lang="pt-BR" b="1" dirty="0" smtClean="0">
                <a:solidFill>
                  <a:schemeClr val="bg1"/>
                </a:solidFill>
              </a:rPr>
              <a:t> and Services</a:t>
            </a:r>
            <a:endParaRPr lang="pt-BR" b="1" dirty="0" smtClean="0">
              <a:solidFill>
                <a:schemeClr val="bg1"/>
              </a:solidFill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667" y="2418893"/>
            <a:ext cx="1943100" cy="259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5400000">
              <a:schemeClr val="accent5">
                <a:alpha val="50000"/>
              </a:scheme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71798" y="3485841"/>
            <a:ext cx="1872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Conversion</a:t>
            </a:r>
            <a:endParaRPr lang="pt-BR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885322" y="6641268"/>
            <a:ext cx="125867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Fonte</a:t>
            </a:r>
            <a:r>
              <a:rPr lang="pt-B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Adaptado | EARTO</a:t>
            </a:r>
            <a:endParaRPr lang="pt-BR" sz="80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230832" y="-9872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pt-BR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Research, Development </a:t>
            </a:r>
            <a:r>
              <a:rPr lang="pt-BR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pt-BR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Innovation (</a:t>
            </a:r>
            <a:r>
              <a:rPr lang="pt-BR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pt-BR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&amp;I</a:t>
            </a:r>
            <a:r>
              <a:rPr lang="pt-BR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pt-BR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97252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9648" y="44624"/>
            <a:ext cx="8229600" cy="990600"/>
          </a:xfrm>
        </p:spPr>
        <p:txBody>
          <a:bodyPr>
            <a:normAutofit/>
          </a:bodyPr>
          <a:lstStyle/>
          <a:p>
            <a:r>
              <a:rPr lang="pt-BR" sz="3200" dirty="0" smtClean="0"/>
              <a:t>RD&amp;I </a:t>
            </a:r>
            <a:r>
              <a:rPr lang="pt-BR" sz="3200" dirty="0"/>
              <a:t>|</a:t>
            </a:r>
            <a:r>
              <a:rPr lang="pt-BR" sz="3200" dirty="0" smtClean="0"/>
              <a:t> </a:t>
            </a:r>
            <a:r>
              <a:rPr lang="pt-BR" sz="3200" dirty="0" smtClean="0"/>
              <a:t>Market</a:t>
            </a:r>
            <a:endParaRPr lang="pt-BR" sz="32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313993" y="1484784"/>
            <a:ext cx="8496944" cy="3866946"/>
            <a:chOff x="323528" y="2298358"/>
            <a:chExt cx="8496944" cy="3866946"/>
          </a:xfrm>
        </p:grpSpPr>
        <p:sp>
          <p:nvSpPr>
            <p:cNvPr id="29" name="Round Diagonal Corner Rectangle 28"/>
            <p:cNvSpPr/>
            <p:nvPr/>
          </p:nvSpPr>
          <p:spPr>
            <a:xfrm>
              <a:off x="323528" y="2302364"/>
              <a:ext cx="8496944" cy="1514346"/>
            </a:xfrm>
            <a:prstGeom prst="round2Diag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7" name="Round Diagonal Corner Rectangle 26"/>
            <p:cNvSpPr/>
            <p:nvPr/>
          </p:nvSpPr>
          <p:spPr>
            <a:xfrm>
              <a:off x="323528" y="3861048"/>
              <a:ext cx="8496944" cy="2304256"/>
            </a:xfrm>
            <a:prstGeom prst="round2Diag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683568" y="2636912"/>
              <a:ext cx="1656184" cy="79208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Research and Development</a:t>
              </a:r>
              <a:endParaRPr lang="pt-BR" sz="1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843808" y="2663493"/>
              <a:ext cx="1656184" cy="79208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Production</a:t>
              </a:r>
              <a:endParaRPr lang="pt-BR" sz="1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004048" y="2663493"/>
              <a:ext cx="1656184" cy="79208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Marketing</a:t>
              </a:r>
              <a:endParaRPr lang="pt-BR" sz="1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" name="Right Arrow 4"/>
            <p:cNvSpPr/>
            <p:nvPr/>
          </p:nvSpPr>
          <p:spPr>
            <a:xfrm>
              <a:off x="2411760" y="2914568"/>
              <a:ext cx="360040" cy="360040"/>
            </a:xfrm>
            <a:prstGeom prst="right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Right Arrow 8"/>
            <p:cNvSpPr/>
            <p:nvPr/>
          </p:nvSpPr>
          <p:spPr>
            <a:xfrm>
              <a:off x="4572000" y="2879517"/>
              <a:ext cx="360040" cy="360040"/>
            </a:xfrm>
            <a:prstGeom prst="right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6732240" y="2851897"/>
              <a:ext cx="360040" cy="360040"/>
            </a:xfrm>
            <a:prstGeom prst="right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380312" y="2870806"/>
              <a:ext cx="12961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Needs?</a:t>
              </a:r>
              <a:endParaRPr lang="pt-B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683568" y="4149080"/>
              <a:ext cx="1656184" cy="79208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Research and Development</a:t>
              </a:r>
              <a:endParaRPr lang="pt-BR" sz="1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843808" y="4175661"/>
              <a:ext cx="1656184" cy="79208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Production</a:t>
              </a:r>
              <a:endParaRPr lang="pt-BR" sz="1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5004048" y="4175661"/>
              <a:ext cx="1656184" cy="79208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Marketing</a:t>
              </a:r>
              <a:endParaRPr lang="pt-BR" sz="1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2411760" y="4426736"/>
              <a:ext cx="360040" cy="360040"/>
            </a:xfrm>
            <a:prstGeom prst="right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4572000" y="4391685"/>
              <a:ext cx="360040" cy="360040"/>
            </a:xfrm>
            <a:prstGeom prst="right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6732240" y="4364065"/>
              <a:ext cx="360040" cy="360040"/>
            </a:xfrm>
            <a:prstGeom prst="right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365642" y="4345146"/>
              <a:ext cx="12961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Market Needs</a:t>
              </a:r>
              <a:endParaRPr lang="pt-B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Bent-Up Arrow 19"/>
            <p:cNvSpPr/>
            <p:nvPr/>
          </p:nvSpPr>
          <p:spPr>
            <a:xfrm>
              <a:off x="1511660" y="5157192"/>
              <a:ext cx="4566640" cy="801280"/>
            </a:xfrm>
            <a:prstGeom prst="bentUp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Bent-Up Arrow 23"/>
            <p:cNvSpPr/>
            <p:nvPr/>
          </p:nvSpPr>
          <p:spPr>
            <a:xfrm flipH="1">
              <a:off x="1395264" y="5157192"/>
              <a:ext cx="1304528" cy="801280"/>
            </a:xfrm>
            <a:prstGeom prst="bentUp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Bent-Up Arrow 25"/>
            <p:cNvSpPr/>
            <p:nvPr/>
          </p:nvSpPr>
          <p:spPr>
            <a:xfrm rot="10800000" flipH="1" flipV="1">
              <a:off x="5940152" y="5229278"/>
              <a:ext cx="2088232" cy="729194"/>
            </a:xfrm>
            <a:prstGeom prst="bentUpArrow">
              <a:avLst>
                <a:gd name="adj1" fmla="val 25000"/>
                <a:gd name="adj2" fmla="val 16710"/>
                <a:gd name="adj3" fmla="val 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699791" y="3898662"/>
              <a:ext cx="32403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Puxado </a:t>
              </a:r>
              <a:r>
                <a:rPr lang="pt-BR" sz="12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pelo Mercado (Demanda)</a:t>
              </a:r>
              <a:endParaRPr lang="pt-BR" sz="12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591781" y="2298358"/>
              <a:ext cx="32403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Empurrado</a:t>
              </a:r>
              <a:r>
                <a:rPr lang="pt-BR" sz="12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pela Tecnologia</a:t>
              </a:r>
              <a:endParaRPr lang="pt-BR" sz="12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436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" r="66138"/>
          <a:stretch/>
        </p:blipFill>
        <p:spPr>
          <a:xfrm>
            <a:off x="5979655" y="2950405"/>
            <a:ext cx="1841390" cy="2061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4388" y="395816"/>
            <a:ext cx="7578220" cy="120839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defPPr>
              <a:defRPr lang="en-US"/>
            </a:defPPr>
            <a:lvl1pPr marL="0" indent="0" defTabSz="45720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sz="2000" b="0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defTabSz="457200" eaLnBrk="1" latinLnBrk="0" hangingPunct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2pPr>
            <a:lvl3pPr marL="1143000" indent="-228600" defTabSz="457200" eaLnBrk="1" latinLnBrk="0" hangingPunct="1">
              <a:spcBef>
                <a:spcPct val="20000"/>
              </a:spcBef>
              <a:buFont typeface="Arial"/>
              <a:buChar char="•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3pPr>
            <a:lvl4pPr marL="1600200" indent="-228600" defTabSz="457200" eaLnBrk="1" latinLnBrk="0" hangingPunct="1">
              <a:spcBef>
                <a:spcPct val="20000"/>
              </a:spcBef>
              <a:buFont typeface="Arial"/>
              <a:buChar char="–"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4pPr>
            <a:lvl5pPr marL="2057400" indent="-228600" defTabSz="457200" eaLnBrk="1" latinLnBrk="0" hangingPunct="1">
              <a:spcBef>
                <a:spcPct val="20000"/>
              </a:spcBef>
              <a:buFont typeface="Arial"/>
              <a:buChar char="»"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9pPr>
          </a:lstStyle>
          <a:p>
            <a:r>
              <a:rPr lang="pt-BR" sz="3500" dirty="0" smtClean="0"/>
              <a:t>Bioeconomy </a:t>
            </a:r>
            <a:r>
              <a:rPr lang="pt-BR" sz="4300" dirty="0" smtClean="0"/>
              <a:t>|</a:t>
            </a:r>
            <a:endParaRPr lang="pt-BR" sz="4300" dirty="0"/>
          </a:p>
          <a:p>
            <a:r>
              <a:rPr lang="pt-BR" sz="3200" b="1" dirty="0" smtClean="0"/>
              <a:t> </a:t>
            </a:r>
            <a:endParaRPr lang="pt-BR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625372"/>
            <a:ext cx="32446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Fonte: Adaptado de CNI/MEI </a:t>
            </a:r>
            <a:endParaRPr lang="pt-BR" sz="80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0916" y="1700808"/>
            <a:ext cx="570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99496" y="2286688"/>
            <a:ext cx="7773660" cy="2725599"/>
            <a:chOff x="484606" y="3957766"/>
            <a:chExt cx="7773660" cy="2725599"/>
          </a:xfrm>
        </p:grpSpPr>
        <p:sp>
          <p:nvSpPr>
            <p:cNvPr id="11" name="TextBox 10"/>
            <p:cNvSpPr txBox="1"/>
            <p:nvPr/>
          </p:nvSpPr>
          <p:spPr>
            <a:xfrm>
              <a:off x="7687542" y="5975479"/>
              <a:ext cx="5707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000" dirty="0">
                  <a:solidFill>
                    <a:schemeClr val="accent1">
                      <a:lumMod val="50000"/>
                    </a:schemeClr>
                  </a:solidFill>
                </a:rPr>
                <a:t>+</a:t>
              </a:r>
            </a:p>
          </p:txBody>
        </p:sp>
        <p:sp>
          <p:nvSpPr>
            <p:cNvPr id="12" name="Rectangle 11"/>
            <p:cNvSpPr>
              <a:spLocks/>
            </p:cNvSpPr>
            <p:nvPr/>
          </p:nvSpPr>
          <p:spPr>
            <a:xfrm>
              <a:off x="2211837" y="3957766"/>
              <a:ext cx="3600000" cy="540000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Drugs </a:t>
              </a:r>
              <a:r>
                <a:rPr lang="pt-BR" sz="14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| </a:t>
              </a:r>
              <a:r>
                <a:rPr lang="pt-BR" sz="14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Cosmetics </a:t>
              </a:r>
              <a:r>
                <a:rPr lang="pt-BR" sz="14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| </a:t>
              </a:r>
              <a:r>
                <a:rPr lang="pt-BR" sz="14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Cleaning</a:t>
              </a:r>
              <a:endParaRPr lang="pt-BR" sz="140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/>
            <p:cNvSpPr>
              <a:spLocks/>
            </p:cNvSpPr>
            <p:nvPr/>
          </p:nvSpPr>
          <p:spPr>
            <a:xfrm>
              <a:off x="5930332" y="3957767"/>
              <a:ext cx="1595675" cy="540000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Healthcare</a:t>
              </a:r>
              <a:endParaRPr lang="pt-BR" sz="140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1851837" y="4670786"/>
              <a:ext cx="3960000" cy="540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 smtClean="0"/>
                <a:t>Fruits </a:t>
              </a:r>
              <a:r>
                <a:rPr lang="pt-BR" sz="1400" b="1" dirty="0"/>
                <a:t>| </a:t>
              </a:r>
              <a:r>
                <a:rPr lang="pt-BR" sz="1400" b="1" dirty="0" smtClean="0"/>
                <a:t>Vegetables| Crops </a:t>
              </a:r>
              <a:r>
                <a:rPr lang="pt-BR" sz="1400" b="1" dirty="0"/>
                <a:t>| </a:t>
              </a:r>
              <a:r>
                <a:rPr lang="pt-BR" sz="1400" b="1" dirty="0" smtClean="0"/>
                <a:t>Animal</a:t>
              </a:r>
              <a:endParaRPr lang="pt-BR" sz="1400" b="1" dirty="0"/>
            </a:p>
          </p:txBody>
        </p:sp>
        <p:sp>
          <p:nvSpPr>
            <p:cNvPr id="15" name="Rectangle 14"/>
            <p:cNvSpPr>
              <a:spLocks/>
            </p:cNvSpPr>
            <p:nvPr/>
          </p:nvSpPr>
          <p:spPr>
            <a:xfrm>
              <a:off x="1506003" y="5352776"/>
              <a:ext cx="4320000" cy="54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 smtClean="0"/>
                <a:t>Functional Molecules| Bioechemicals| Biomaterials</a:t>
              </a:r>
              <a:endParaRPr lang="pt-BR" sz="1400" b="1" dirty="0"/>
            </a:p>
          </p:txBody>
        </p:sp>
        <p:sp>
          <p:nvSpPr>
            <p:cNvPr id="16" name="Rectangle 15"/>
            <p:cNvSpPr>
              <a:spLocks/>
            </p:cNvSpPr>
            <p:nvPr/>
          </p:nvSpPr>
          <p:spPr>
            <a:xfrm>
              <a:off x="1131837" y="6059422"/>
              <a:ext cx="4680000" cy="54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600" b="1" dirty="0" smtClean="0"/>
                <a:t>Fuel</a:t>
              </a:r>
              <a:endParaRPr lang="pt-BR" dirty="0"/>
            </a:p>
          </p:txBody>
        </p:sp>
        <p:sp>
          <p:nvSpPr>
            <p:cNvPr id="17" name="Rectangle 16"/>
            <p:cNvSpPr>
              <a:spLocks/>
            </p:cNvSpPr>
            <p:nvPr/>
          </p:nvSpPr>
          <p:spPr>
            <a:xfrm>
              <a:off x="5930332" y="4650167"/>
              <a:ext cx="1595675" cy="540000"/>
            </a:xfrm>
            <a:prstGeom prst="rect">
              <a:avLst/>
            </a:prstGeom>
            <a:solidFill>
              <a:schemeClr val="accent5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800" b="1" dirty="0" smtClean="0"/>
                <a:t>Nutrition</a:t>
              </a:r>
              <a:endParaRPr lang="pt-BR" sz="1800" b="1" dirty="0"/>
            </a:p>
          </p:txBody>
        </p:sp>
        <p:sp>
          <p:nvSpPr>
            <p:cNvPr id="18" name="Rectangle 17"/>
            <p:cNvSpPr>
              <a:spLocks/>
            </p:cNvSpPr>
            <p:nvPr/>
          </p:nvSpPr>
          <p:spPr>
            <a:xfrm>
              <a:off x="5930332" y="5342567"/>
              <a:ext cx="1595675" cy="54000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800" b="1" dirty="0" smtClean="0"/>
                <a:t>Chemistry and Materials</a:t>
              </a:r>
              <a:endParaRPr lang="pt-BR" sz="1800" b="1" dirty="0"/>
            </a:p>
          </p:txBody>
        </p:sp>
        <p:sp>
          <p:nvSpPr>
            <p:cNvPr id="19" name="Rectangle 18"/>
            <p:cNvSpPr>
              <a:spLocks/>
            </p:cNvSpPr>
            <p:nvPr/>
          </p:nvSpPr>
          <p:spPr>
            <a:xfrm>
              <a:off x="5930332" y="6059422"/>
              <a:ext cx="1595675" cy="54000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800" b="1" dirty="0" smtClean="0"/>
                <a:t>Energy</a:t>
              </a:r>
              <a:endParaRPr lang="pt-BR" sz="1800" b="1" dirty="0"/>
            </a:p>
          </p:txBody>
        </p:sp>
        <p:grpSp>
          <p:nvGrpSpPr>
            <p:cNvPr id="20" name="Group 19"/>
            <p:cNvGrpSpPr/>
            <p:nvPr/>
          </p:nvGrpSpPr>
          <p:grpSpPr>
            <a:xfrm rot="16200000">
              <a:off x="6625406" y="4938515"/>
              <a:ext cx="2609569" cy="648072"/>
              <a:chOff x="6595736" y="5028740"/>
              <a:chExt cx="2754336" cy="648072"/>
            </a:xfrm>
          </p:grpSpPr>
          <p:sp>
            <p:nvSpPr>
              <p:cNvPr id="24" name="Down Arrow 23"/>
              <p:cNvSpPr/>
              <p:nvPr/>
            </p:nvSpPr>
            <p:spPr>
              <a:xfrm rot="5400000">
                <a:off x="7648868" y="3975608"/>
                <a:ext cx="648072" cy="2754336"/>
              </a:xfrm>
              <a:prstGeom prst="downArrow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169852" y="5183500"/>
                <a:ext cx="18326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1600" b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1pPr>
              </a:lstStyle>
              <a:p>
                <a:r>
                  <a:rPr lang="pt-BR" dirty="0"/>
                  <a:t>Volume</a:t>
                </a: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 rot="5400000">
              <a:off x="-496143" y="4970601"/>
              <a:ext cx="2609569" cy="648072"/>
              <a:chOff x="6595736" y="5028740"/>
              <a:chExt cx="2754336" cy="648072"/>
            </a:xfrm>
          </p:grpSpPr>
          <p:sp>
            <p:nvSpPr>
              <p:cNvPr id="22" name="Down Arrow 21"/>
              <p:cNvSpPr/>
              <p:nvPr/>
            </p:nvSpPr>
            <p:spPr>
              <a:xfrm rot="5400000">
                <a:off x="7648868" y="3975608"/>
                <a:ext cx="648072" cy="2754336"/>
              </a:xfrm>
              <a:prstGeom prst="downArrow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10800000">
                <a:off x="7209684" y="5183498"/>
                <a:ext cx="18326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600" b="1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Added  Value</a:t>
                </a:r>
                <a:endParaRPr lang="pt-BR" sz="16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0" name="TextBox 9"/>
          <p:cNvSpPr txBox="1"/>
          <p:nvPr/>
        </p:nvSpPr>
        <p:spPr>
          <a:xfrm>
            <a:off x="7889708" y="4737338"/>
            <a:ext cx="570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27784" y="332656"/>
            <a:ext cx="4464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600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Areas we serve , our logo is on background in scheme below.....</a:t>
            </a:r>
            <a:r>
              <a:rPr lang="pt-BR" sz="1600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</a:t>
            </a:r>
            <a:endParaRPr lang="pt-BR" sz="1600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01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3" name="Picture 29" descr="Imagem relacionada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511" y="2924944"/>
            <a:ext cx="1914010" cy="12700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8357" y="0"/>
            <a:ext cx="8229600" cy="990600"/>
          </a:xfrm>
        </p:spPr>
        <p:txBody>
          <a:bodyPr>
            <a:normAutofit/>
          </a:bodyPr>
          <a:lstStyle/>
          <a:p>
            <a:r>
              <a:rPr lang="pt-BR" sz="2800" dirty="0" smtClean="0"/>
              <a:t>Investment based on early stage data</a:t>
            </a:r>
            <a:r>
              <a:rPr lang="pt-BR" sz="2800" dirty="0" smtClean="0">
                <a:solidFill>
                  <a:srgbClr val="C00000"/>
                </a:solidFill>
              </a:rPr>
              <a:t>  (Risky)</a:t>
            </a:r>
            <a:endParaRPr lang="pt-BR" sz="2800" dirty="0">
              <a:solidFill>
                <a:srgbClr val="C00000"/>
              </a:solidFill>
            </a:endParaRPr>
          </a:p>
        </p:txBody>
      </p:sp>
      <p:grpSp>
        <p:nvGrpSpPr>
          <p:cNvPr id="14" name="Diagram 51"/>
          <p:cNvGrpSpPr>
            <a:grpSpLocks/>
          </p:cNvGrpSpPr>
          <p:nvPr/>
        </p:nvGrpSpPr>
        <p:grpSpPr bwMode="auto">
          <a:xfrm>
            <a:off x="322828" y="1393470"/>
            <a:ext cx="5101452" cy="4521587"/>
            <a:chOff x="1503" y="855"/>
            <a:chExt cx="2687" cy="2617"/>
          </a:xfrm>
          <a:noFill/>
        </p:grpSpPr>
        <p:sp>
          <p:nvSpPr>
            <p:cNvPr id="21" name="_s2058"/>
            <p:cNvSpPr>
              <a:spLocks noChangeArrowheads="1"/>
            </p:cNvSpPr>
            <p:nvPr/>
          </p:nvSpPr>
          <p:spPr bwMode="auto">
            <a:xfrm>
              <a:off x="1641" y="1009"/>
              <a:ext cx="821" cy="67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pt-BR" sz="16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Experimental Design &amp; eventual  process changes</a:t>
              </a:r>
            </a:p>
          </p:txBody>
        </p:sp>
        <p:sp>
          <p:nvSpPr>
            <p:cNvPr id="15" name="_s2052"/>
            <p:cNvSpPr>
              <a:spLocks noChangeArrowheads="1" noTextEdit="1"/>
            </p:cNvSpPr>
            <p:nvPr/>
          </p:nvSpPr>
          <p:spPr bwMode="auto">
            <a:xfrm>
              <a:off x="1992" y="855"/>
              <a:ext cx="1779" cy="1779"/>
            </a:xfrm>
            <a:custGeom>
              <a:avLst/>
              <a:gdLst>
                <a:gd name="G0" fmla="+- -5373952 0 0"/>
                <a:gd name="G1" fmla="+- -7864320 0 0"/>
                <a:gd name="G2" fmla="+- -5373952 0 -7864320"/>
                <a:gd name="G3" fmla="+- 10800 0 0"/>
                <a:gd name="G4" fmla="+- 0 0 -5373952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864320"/>
                <a:gd name="G10" fmla="+- 7200 0 2700"/>
                <a:gd name="G11" fmla="cos G10 -5373952"/>
                <a:gd name="G12" fmla="sin G10 -5373952"/>
                <a:gd name="G13" fmla="cos 13500 -5373952"/>
                <a:gd name="G14" fmla="sin 13500 -5373952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373952"/>
                <a:gd name="G22" fmla="sin G20 -5373952"/>
                <a:gd name="G23" fmla="+- G21 10800 0"/>
                <a:gd name="G24" fmla="+- G12 G23 G22"/>
                <a:gd name="G25" fmla="+- G22 G23 G11"/>
                <a:gd name="G26" fmla="cos 10800 -5373952"/>
                <a:gd name="G27" fmla="sin 10800 -5373952"/>
                <a:gd name="G28" fmla="cos 7200 -5373952"/>
                <a:gd name="G29" fmla="sin 7200 -5373952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864320"/>
                <a:gd name="G36" fmla="sin G34 -7864320"/>
                <a:gd name="G37" fmla="+/ -7864320 -5373952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739 w 21600"/>
                <a:gd name="T5" fmla="*/ 198 h 21600"/>
                <a:gd name="T6" fmla="*/ 6299 w 21600"/>
                <a:gd name="T7" fmla="*/ 3005 h 21600"/>
                <a:gd name="T8" fmla="*/ 9426 w 21600"/>
                <a:gd name="T9" fmla="*/ 3732 h 21600"/>
                <a:gd name="T10" fmla="*/ 12678 w 21600"/>
                <a:gd name="T11" fmla="*/ -2569 h 21600"/>
                <a:gd name="T12" fmla="*/ 16508 w 21600"/>
                <a:gd name="T13" fmla="*/ 2513 h 21600"/>
                <a:gd name="T14" fmla="*/ 11426 w 21600"/>
                <a:gd name="T15" fmla="*/ 634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802" y="3670"/>
                  </a:moveTo>
                  <a:cubicBezTo>
                    <a:pt x="11470" y="3623"/>
                    <a:pt x="11135" y="3600"/>
                    <a:pt x="10800" y="3600"/>
                  </a:cubicBezTo>
                  <a:cubicBezTo>
                    <a:pt x="9536" y="3599"/>
                    <a:pt x="8294" y="3932"/>
                    <a:pt x="7199" y="4564"/>
                  </a:cubicBezTo>
                  <a:lnTo>
                    <a:pt x="5399" y="1446"/>
                  </a:lnTo>
                  <a:cubicBezTo>
                    <a:pt x="7041" y="499"/>
                    <a:pt x="8904" y="-1"/>
                    <a:pt x="10800" y="0"/>
                  </a:cubicBezTo>
                  <a:cubicBezTo>
                    <a:pt x="11302" y="0"/>
                    <a:pt x="11805" y="35"/>
                    <a:pt x="12303" y="105"/>
                  </a:cubicBezTo>
                  <a:lnTo>
                    <a:pt x="12678" y="-2569"/>
                  </a:lnTo>
                  <a:lnTo>
                    <a:pt x="16508" y="2513"/>
                  </a:lnTo>
                  <a:lnTo>
                    <a:pt x="11426" y="6343"/>
                  </a:lnTo>
                  <a:lnTo>
                    <a:pt x="11802" y="3670"/>
                  </a:lnTo>
                  <a:close/>
                </a:path>
              </a:pathLst>
            </a:custGeom>
            <a:grpFill/>
            <a:ln w="57150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_s2053"/>
            <p:cNvSpPr>
              <a:spLocks noChangeArrowheads="1" noTextEdit="1"/>
            </p:cNvSpPr>
            <p:nvPr/>
          </p:nvSpPr>
          <p:spPr bwMode="auto">
            <a:xfrm rot="5400000">
              <a:off x="2411" y="1274"/>
              <a:ext cx="1779" cy="1779"/>
            </a:xfrm>
            <a:custGeom>
              <a:avLst/>
              <a:gdLst>
                <a:gd name="G0" fmla="+- -5373952 0 0"/>
                <a:gd name="G1" fmla="+- -7864320 0 0"/>
                <a:gd name="G2" fmla="+- -5373952 0 -7864320"/>
                <a:gd name="G3" fmla="+- 10800 0 0"/>
                <a:gd name="G4" fmla="+- 0 0 -5373952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864320"/>
                <a:gd name="G10" fmla="+- 7200 0 2700"/>
                <a:gd name="G11" fmla="cos G10 -5373952"/>
                <a:gd name="G12" fmla="sin G10 -5373952"/>
                <a:gd name="G13" fmla="cos 13500 -5373952"/>
                <a:gd name="G14" fmla="sin 13500 -5373952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373952"/>
                <a:gd name="G22" fmla="sin G20 -5373952"/>
                <a:gd name="G23" fmla="+- G21 10800 0"/>
                <a:gd name="G24" fmla="+- G12 G23 G22"/>
                <a:gd name="G25" fmla="+- G22 G23 G11"/>
                <a:gd name="G26" fmla="cos 10800 -5373952"/>
                <a:gd name="G27" fmla="sin 10800 -5373952"/>
                <a:gd name="G28" fmla="cos 7200 -5373952"/>
                <a:gd name="G29" fmla="sin 7200 -5373952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864320"/>
                <a:gd name="G36" fmla="sin G34 -7864320"/>
                <a:gd name="G37" fmla="+/ -7864320 -5373952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739 w 21600"/>
                <a:gd name="T5" fmla="*/ 198 h 21600"/>
                <a:gd name="T6" fmla="*/ 6299 w 21600"/>
                <a:gd name="T7" fmla="*/ 3005 h 21600"/>
                <a:gd name="T8" fmla="*/ 9426 w 21600"/>
                <a:gd name="T9" fmla="*/ 3732 h 21600"/>
                <a:gd name="T10" fmla="*/ 12678 w 21600"/>
                <a:gd name="T11" fmla="*/ -2569 h 21600"/>
                <a:gd name="T12" fmla="*/ 16508 w 21600"/>
                <a:gd name="T13" fmla="*/ 2513 h 21600"/>
                <a:gd name="T14" fmla="*/ 11426 w 21600"/>
                <a:gd name="T15" fmla="*/ 634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802" y="3670"/>
                  </a:moveTo>
                  <a:cubicBezTo>
                    <a:pt x="11470" y="3623"/>
                    <a:pt x="11135" y="3600"/>
                    <a:pt x="10800" y="3600"/>
                  </a:cubicBezTo>
                  <a:cubicBezTo>
                    <a:pt x="9536" y="3599"/>
                    <a:pt x="8294" y="3932"/>
                    <a:pt x="7199" y="4564"/>
                  </a:cubicBezTo>
                  <a:lnTo>
                    <a:pt x="5399" y="1446"/>
                  </a:lnTo>
                  <a:cubicBezTo>
                    <a:pt x="7041" y="499"/>
                    <a:pt x="8904" y="-1"/>
                    <a:pt x="10800" y="0"/>
                  </a:cubicBezTo>
                  <a:cubicBezTo>
                    <a:pt x="11302" y="0"/>
                    <a:pt x="11805" y="35"/>
                    <a:pt x="12303" y="105"/>
                  </a:cubicBezTo>
                  <a:lnTo>
                    <a:pt x="12678" y="-2569"/>
                  </a:lnTo>
                  <a:lnTo>
                    <a:pt x="16508" y="2513"/>
                  </a:lnTo>
                  <a:lnTo>
                    <a:pt x="11426" y="6343"/>
                  </a:lnTo>
                  <a:lnTo>
                    <a:pt x="11802" y="3670"/>
                  </a:lnTo>
                  <a:close/>
                </a:path>
              </a:pathLst>
            </a:custGeom>
            <a:grpFill/>
            <a:ln w="57150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_s2054"/>
            <p:cNvSpPr>
              <a:spLocks noChangeArrowheads="1" noTextEdit="1"/>
            </p:cNvSpPr>
            <p:nvPr/>
          </p:nvSpPr>
          <p:spPr bwMode="auto">
            <a:xfrm rot="10800000">
              <a:off x="1992" y="1693"/>
              <a:ext cx="1779" cy="1779"/>
            </a:xfrm>
            <a:custGeom>
              <a:avLst/>
              <a:gdLst>
                <a:gd name="G0" fmla="+- -5373952 0 0"/>
                <a:gd name="G1" fmla="+- -7864320 0 0"/>
                <a:gd name="G2" fmla="+- -5373952 0 -7864320"/>
                <a:gd name="G3" fmla="+- 10800 0 0"/>
                <a:gd name="G4" fmla="+- 0 0 -5373952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864320"/>
                <a:gd name="G10" fmla="+- 7200 0 2700"/>
                <a:gd name="G11" fmla="cos G10 -5373952"/>
                <a:gd name="G12" fmla="sin G10 -5373952"/>
                <a:gd name="G13" fmla="cos 13500 -5373952"/>
                <a:gd name="G14" fmla="sin 13500 -5373952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373952"/>
                <a:gd name="G22" fmla="sin G20 -5373952"/>
                <a:gd name="G23" fmla="+- G21 10800 0"/>
                <a:gd name="G24" fmla="+- G12 G23 G22"/>
                <a:gd name="G25" fmla="+- G22 G23 G11"/>
                <a:gd name="G26" fmla="cos 10800 -5373952"/>
                <a:gd name="G27" fmla="sin 10800 -5373952"/>
                <a:gd name="G28" fmla="cos 7200 -5373952"/>
                <a:gd name="G29" fmla="sin 7200 -5373952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864320"/>
                <a:gd name="G36" fmla="sin G34 -7864320"/>
                <a:gd name="G37" fmla="+/ -7864320 -5373952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739 w 21600"/>
                <a:gd name="T5" fmla="*/ 198 h 21600"/>
                <a:gd name="T6" fmla="*/ 6299 w 21600"/>
                <a:gd name="T7" fmla="*/ 3005 h 21600"/>
                <a:gd name="T8" fmla="*/ 9426 w 21600"/>
                <a:gd name="T9" fmla="*/ 3732 h 21600"/>
                <a:gd name="T10" fmla="*/ 12678 w 21600"/>
                <a:gd name="T11" fmla="*/ -2569 h 21600"/>
                <a:gd name="T12" fmla="*/ 16508 w 21600"/>
                <a:gd name="T13" fmla="*/ 2513 h 21600"/>
                <a:gd name="T14" fmla="*/ 11426 w 21600"/>
                <a:gd name="T15" fmla="*/ 634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802" y="3670"/>
                  </a:moveTo>
                  <a:cubicBezTo>
                    <a:pt x="11470" y="3623"/>
                    <a:pt x="11135" y="3600"/>
                    <a:pt x="10800" y="3600"/>
                  </a:cubicBezTo>
                  <a:cubicBezTo>
                    <a:pt x="9536" y="3599"/>
                    <a:pt x="8294" y="3932"/>
                    <a:pt x="7199" y="4564"/>
                  </a:cubicBezTo>
                  <a:lnTo>
                    <a:pt x="5399" y="1446"/>
                  </a:lnTo>
                  <a:cubicBezTo>
                    <a:pt x="7041" y="499"/>
                    <a:pt x="8904" y="-1"/>
                    <a:pt x="10800" y="0"/>
                  </a:cubicBezTo>
                  <a:cubicBezTo>
                    <a:pt x="11302" y="0"/>
                    <a:pt x="11805" y="35"/>
                    <a:pt x="12303" y="105"/>
                  </a:cubicBezTo>
                  <a:lnTo>
                    <a:pt x="12678" y="-2569"/>
                  </a:lnTo>
                  <a:lnTo>
                    <a:pt x="16508" y="2513"/>
                  </a:lnTo>
                  <a:lnTo>
                    <a:pt x="11426" y="6343"/>
                  </a:lnTo>
                  <a:lnTo>
                    <a:pt x="11802" y="3670"/>
                  </a:lnTo>
                  <a:close/>
                </a:path>
              </a:pathLst>
            </a:custGeom>
            <a:grpFill/>
            <a:ln w="57150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8" name="_s2055"/>
            <p:cNvSpPr>
              <a:spLocks noChangeArrowheads="1" noTextEdit="1"/>
            </p:cNvSpPr>
            <p:nvPr/>
          </p:nvSpPr>
          <p:spPr bwMode="auto">
            <a:xfrm rot="16200000">
              <a:off x="1573" y="1274"/>
              <a:ext cx="1779" cy="1779"/>
            </a:xfrm>
            <a:custGeom>
              <a:avLst/>
              <a:gdLst>
                <a:gd name="G0" fmla="+- -5373952 0 0"/>
                <a:gd name="G1" fmla="+- -7864320 0 0"/>
                <a:gd name="G2" fmla="+- -5373952 0 -7864320"/>
                <a:gd name="G3" fmla="+- 10800 0 0"/>
                <a:gd name="G4" fmla="+- 0 0 -5373952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864320"/>
                <a:gd name="G10" fmla="+- 7200 0 2700"/>
                <a:gd name="G11" fmla="cos G10 -5373952"/>
                <a:gd name="G12" fmla="sin G10 -5373952"/>
                <a:gd name="G13" fmla="cos 13500 -5373952"/>
                <a:gd name="G14" fmla="sin 13500 -5373952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373952"/>
                <a:gd name="G22" fmla="sin G20 -5373952"/>
                <a:gd name="G23" fmla="+- G21 10800 0"/>
                <a:gd name="G24" fmla="+- G12 G23 G22"/>
                <a:gd name="G25" fmla="+- G22 G23 G11"/>
                <a:gd name="G26" fmla="cos 10800 -5373952"/>
                <a:gd name="G27" fmla="sin 10800 -5373952"/>
                <a:gd name="G28" fmla="cos 7200 -5373952"/>
                <a:gd name="G29" fmla="sin 7200 -5373952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864320"/>
                <a:gd name="G36" fmla="sin G34 -7864320"/>
                <a:gd name="G37" fmla="+/ -7864320 -5373952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739 w 21600"/>
                <a:gd name="T5" fmla="*/ 198 h 21600"/>
                <a:gd name="T6" fmla="*/ 6299 w 21600"/>
                <a:gd name="T7" fmla="*/ 3005 h 21600"/>
                <a:gd name="T8" fmla="*/ 9426 w 21600"/>
                <a:gd name="T9" fmla="*/ 3732 h 21600"/>
                <a:gd name="T10" fmla="*/ 12678 w 21600"/>
                <a:gd name="T11" fmla="*/ -2569 h 21600"/>
                <a:gd name="T12" fmla="*/ 16508 w 21600"/>
                <a:gd name="T13" fmla="*/ 2513 h 21600"/>
                <a:gd name="T14" fmla="*/ 11426 w 21600"/>
                <a:gd name="T15" fmla="*/ 634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802" y="3670"/>
                  </a:moveTo>
                  <a:cubicBezTo>
                    <a:pt x="11470" y="3623"/>
                    <a:pt x="11135" y="3600"/>
                    <a:pt x="10800" y="3600"/>
                  </a:cubicBezTo>
                  <a:cubicBezTo>
                    <a:pt x="9536" y="3599"/>
                    <a:pt x="8294" y="3932"/>
                    <a:pt x="7199" y="4564"/>
                  </a:cubicBezTo>
                  <a:lnTo>
                    <a:pt x="5399" y="1446"/>
                  </a:lnTo>
                  <a:cubicBezTo>
                    <a:pt x="7041" y="499"/>
                    <a:pt x="8904" y="-1"/>
                    <a:pt x="10800" y="0"/>
                  </a:cubicBezTo>
                  <a:cubicBezTo>
                    <a:pt x="11302" y="0"/>
                    <a:pt x="11805" y="35"/>
                    <a:pt x="12303" y="105"/>
                  </a:cubicBezTo>
                  <a:lnTo>
                    <a:pt x="12678" y="-2569"/>
                  </a:lnTo>
                  <a:lnTo>
                    <a:pt x="16508" y="2513"/>
                  </a:lnTo>
                  <a:lnTo>
                    <a:pt x="11426" y="6343"/>
                  </a:lnTo>
                  <a:lnTo>
                    <a:pt x="11802" y="3670"/>
                  </a:lnTo>
                  <a:close/>
                </a:path>
              </a:pathLst>
            </a:custGeom>
            <a:grpFill/>
            <a:ln w="57150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_s2056"/>
            <p:cNvSpPr>
              <a:spLocks noChangeArrowheads="1"/>
            </p:cNvSpPr>
            <p:nvPr/>
          </p:nvSpPr>
          <p:spPr bwMode="auto">
            <a:xfrm>
              <a:off x="3387" y="1019"/>
              <a:ext cx="803" cy="67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pt-BR" sz="18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Experiments</a:t>
              </a:r>
            </a:p>
            <a:p>
              <a:pPr algn="ctr"/>
              <a:r>
                <a:rPr lang="en-US" altLang="pt-BR" sz="2000" b="1" i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?Pilot Plant? </a:t>
              </a:r>
              <a:r>
                <a:rPr lang="en-US" altLang="pt-BR" sz="18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Operation</a:t>
              </a:r>
            </a:p>
          </p:txBody>
        </p:sp>
        <p:sp>
          <p:nvSpPr>
            <p:cNvPr id="20" name="_s2057"/>
            <p:cNvSpPr>
              <a:spLocks noChangeArrowheads="1"/>
            </p:cNvSpPr>
            <p:nvPr/>
          </p:nvSpPr>
          <p:spPr bwMode="auto">
            <a:xfrm>
              <a:off x="3355" y="2766"/>
              <a:ext cx="835" cy="67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pt-BR" sz="18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Data package</a:t>
              </a:r>
            </a:p>
            <a:p>
              <a:pPr lvl="1">
                <a:buFontTx/>
                <a:buChar char="•"/>
              </a:pPr>
              <a:r>
                <a:rPr lang="en-US" altLang="pt-BR" sz="12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Process</a:t>
              </a:r>
            </a:p>
            <a:p>
              <a:pPr lvl="1">
                <a:buFontTx/>
                <a:buChar char="•"/>
              </a:pPr>
              <a:r>
                <a:rPr lang="en-US" altLang="pt-BR" sz="12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Lab Data</a:t>
              </a:r>
            </a:p>
            <a:p>
              <a:pPr lvl="1">
                <a:buFontTx/>
                <a:buChar char="•"/>
              </a:pPr>
              <a:r>
                <a:rPr lang="en-US" altLang="pt-BR" sz="12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Bottlenecks</a:t>
              </a:r>
            </a:p>
            <a:p>
              <a:pPr lvl="1">
                <a:buFontTx/>
                <a:buChar char="•"/>
              </a:pPr>
              <a:r>
                <a:rPr lang="en-US" altLang="pt-BR" sz="12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Simulations</a:t>
              </a:r>
            </a:p>
            <a:p>
              <a:pPr algn="ctr"/>
              <a:endParaRPr lang="en-US" altLang="pt-BR" sz="13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" name="_s2059"/>
            <p:cNvSpPr>
              <a:spLocks noChangeArrowheads="1"/>
            </p:cNvSpPr>
            <p:nvPr/>
          </p:nvSpPr>
          <p:spPr bwMode="auto">
            <a:xfrm>
              <a:off x="1503" y="2655"/>
              <a:ext cx="872" cy="67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pt-BR" sz="18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DATA  </a:t>
              </a:r>
              <a:r>
                <a:rPr lang="en-US" altLang="pt-BR" sz="16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Analysis </a:t>
              </a:r>
              <a:endParaRPr lang="en-US" altLang="pt-BR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/>
              <a:r>
                <a:rPr lang="en-US" altLang="pt-BR" sz="16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Operations </a:t>
              </a:r>
              <a:r>
                <a:rPr lang="en-US" altLang="pt-BR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and R&amp;D Teams</a:t>
              </a:r>
            </a:p>
          </p:txBody>
        </p:sp>
      </p:grpSp>
      <p:sp>
        <p:nvSpPr>
          <p:cNvPr id="23" name="Text Box 69"/>
          <p:cNvSpPr txBox="1">
            <a:spLocks noChangeArrowheads="1"/>
          </p:cNvSpPr>
          <p:nvPr/>
        </p:nvSpPr>
        <p:spPr bwMode="auto">
          <a:xfrm>
            <a:off x="1665392" y="2548758"/>
            <a:ext cx="2420747" cy="19389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pt-BR" sz="2000" b="1" i="1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cs typeface="Arial" charset="0"/>
              </a:rPr>
              <a:t>R&amp;D </a:t>
            </a:r>
            <a:r>
              <a:rPr lang="en-US" altLang="pt-BR" sz="2000" b="1" i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cs typeface="Arial" charset="0"/>
              </a:rPr>
              <a:t>cycle</a:t>
            </a:r>
            <a:endParaRPr lang="en-US" altLang="pt-BR" sz="2000" b="1" i="1" dirty="0">
              <a:solidFill>
                <a:prstClr val="black">
                  <a:lumMod val="65000"/>
                  <a:lumOff val="35000"/>
                </a:prstClr>
              </a:solidFill>
              <a:latin typeface="Calibri"/>
              <a:cs typeface="Arial" charset="0"/>
            </a:endParaRPr>
          </a:p>
          <a:p>
            <a:pPr algn="ctr">
              <a:defRPr/>
            </a:pPr>
            <a:endParaRPr lang="en-US" altLang="pt-BR" sz="2000" b="1" i="1" dirty="0">
              <a:solidFill>
                <a:prstClr val="black">
                  <a:lumMod val="65000"/>
                  <a:lumOff val="35000"/>
                </a:prstClr>
              </a:solidFill>
              <a:latin typeface="Calibri"/>
              <a:cs typeface="Arial" charset="0"/>
            </a:endParaRPr>
          </a:p>
          <a:p>
            <a:pPr algn="ctr">
              <a:defRPr/>
            </a:pPr>
            <a:r>
              <a:rPr lang="en-US" altLang="pt-BR" sz="2000" b="1" i="1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cs typeface="Arial" charset="0"/>
              </a:rPr>
              <a:t> </a:t>
            </a:r>
            <a:endParaRPr lang="en-US" altLang="pt-BR" sz="2000" b="1" i="1" dirty="0" smtClean="0">
              <a:solidFill>
                <a:prstClr val="black">
                  <a:lumMod val="65000"/>
                  <a:lumOff val="35000"/>
                </a:prstClr>
              </a:solidFill>
              <a:latin typeface="Calibri"/>
              <a:cs typeface="Arial" charset="0"/>
            </a:endParaRPr>
          </a:p>
          <a:p>
            <a:pPr algn="ctr">
              <a:defRPr/>
            </a:pPr>
            <a:endParaRPr lang="en-US" altLang="pt-BR" sz="2000" b="1" i="1" dirty="0" smtClean="0">
              <a:solidFill>
                <a:prstClr val="black">
                  <a:lumMod val="65000"/>
                  <a:lumOff val="35000"/>
                </a:prstClr>
              </a:solidFill>
              <a:latin typeface="Calibri"/>
              <a:cs typeface="Arial" charset="0"/>
            </a:endParaRPr>
          </a:p>
          <a:p>
            <a:pPr algn="ctr">
              <a:defRPr/>
            </a:pPr>
            <a:endParaRPr lang="en-US" altLang="pt-BR" sz="2000" b="1" i="1" dirty="0">
              <a:solidFill>
                <a:prstClr val="black">
                  <a:lumMod val="65000"/>
                  <a:lumOff val="35000"/>
                </a:prstClr>
              </a:solidFill>
              <a:latin typeface="Calibri"/>
              <a:cs typeface="Arial" charset="0"/>
            </a:endParaRPr>
          </a:p>
          <a:p>
            <a:pPr algn="ctr">
              <a:defRPr/>
            </a:pPr>
            <a:r>
              <a:rPr lang="en-US" altLang="pt-BR" sz="2000" b="1" i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cs typeface="Arial" charset="0"/>
              </a:rPr>
              <a:t>1st </a:t>
            </a:r>
            <a:r>
              <a:rPr lang="en-US" altLang="pt-BR" sz="2000" b="1" i="1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cs typeface="Arial" charset="0"/>
              </a:rPr>
              <a:t>Industrial Plant</a:t>
            </a:r>
          </a:p>
        </p:txBody>
      </p:sp>
      <p:sp>
        <p:nvSpPr>
          <p:cNvPr id="24" name="Right Arrow 23"/>
          <p:cNvSpPr/>
          <p:nvPr/>
        </p:nvSpPr>
        <p:spPr>
          <a:xfrm>
            <a:off x="5580113" y="2132857"/>
            <a:ext cx="864096" cy="415902"/>
          </a:xfrm>
          <a:prstGeom prst="rightArrow">
            <a:avLst>
              <a:gd name="adj1" fmla="val 50000"/>
              <a:gd name="adj2" fmla="val 77473"/>
            </a:avLst>
          </a:prstGeom>
          <a:noFill/>
          <a:ln w="63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8000"/>
              </a:solidFill>
            </a:endParaRPr>
          </a:p>
        </p:txBody>
      </p:sp>
      <p:pic>
        <p:nvPicPr>
          <p:cNvPr id="1047" name="Picture 23" descr="Resultado de imagem para factory icon"/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739" y="1124744"/>
            <a:ext cx="2342041" cy="23420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871916" y="1348936"/>
            <a:ext cx="2272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1896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1st Plant</a:t>
            </a:r>
          </a:p>
          <a:p>
            <a:r>
              <a:rPr lang="pt-BR" sz="2000" b="1" dirty="0" smtClean="0">
                <a:solidFill>
                  <a:srgbClr val="1896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“learning”</a:t>
            </a:r>
            <a:endParaRPr lang="pt-BR" sz="2000" b="1" dirty="0">
              <a:solidFill>
                <a:srgbClr val="1896C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55" name="Picture 31" descr="Resultado de imagem para relogio contando"/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75"/>
          <a:stretch/>
        </p:blipFill>
        <p:spPr bwMode="auto">
          <a:xfrm>
            <a:off x="6660232" y="5263087"/>
            <a:ext cx="2214548" cy="15251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TextBox 1025"/>
          <p:cNvSpPr txBox="1"/>
          <p:nvPr/>
        </p:nvSpPr>
        <p:spPr>
          <a:xfrm>
            <a:off x="6889388" y="3870369"/>
            <a:ext cx="2023784" cy="1015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pt-BR" sz="6000" dirty="0" smtClean="0">
                <a:solidFill>
                  <a:srgbClr val="1896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</a:t>
            </a:r>
            <a:endParaRPr lang="pt-BR" sz="6000" dirty="0">
              <a:solidFill>
                <a:srgbClr val="1896C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Right Arrow 39"/>
          <p:cNvSpPr/>
          <p:nvPr/>
        </p:nvSpPr>
        <p:spPr>
          <a:xfrm rot="8192626">
            <a:off x="5267036" y="4062436"/>
            <a:ext cx="1998542" cy="472167"/>
          </a:xfrm>
          <a:prstGeom prst="rightArrow">
            <a:avLst>
              <a:gd name="adj1" fmla="val 50000"/>
              <a:gd name="adj2" fmla="val 77473"/>
            </a:avLst>
          </a:prstGeom>
          <a:noFill/>
          <a:ln w="63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8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92080" y="1599183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?DEMO?</a:t>
            </a:r>
            <a:endParaRPr lang="pt-BR" sz="2000" b="1" i="1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183" y="6639163"/>
            <a:ext cx="46085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prstClr val="black"/>
                </a:solidFill>
                <a:latin typeface="Calibri"/>
              </a:rPr>
              <a:t>Versão modificada de slide elaborado em 2010 – Dr. Wilson Araujo</a:t>
            </a:r>
            <a:endParaRPr lang="pt-BR" sz="10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337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676"/>
          <a:stretch/>
        </p:blipFill>
        <p:spPr bwMode="auto">
          <a:xfrm>
            <a:off x="3995936" y="2276872"/>
            <a:ext cx="1038240" cy="5934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Oval 4"/>
          <p:cNvSpPr>
            <a:spLocks noChangeAspect="1"/>
          </p:cNvSpPr>
          <p:nvPr/>
        </p:nvSpPr>
        <p:spPr>
          <a:xfrm>
            <a:off x="3130881" y="1781833"/>
            <a:ext cx="2781000" cy="2781000"/>
          </a:xfrm>
          <a:prstGeom prst="ellipse">
            <a:avLst/>
          </a:prstGeom>
          <a:solidFill>
            <a:schemeClr val="accent5">
              <a:alpha val="3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7"/>
          <a:stretch/>
        </p:blipFill>
        <p:spPr bwMode="auto">
          <a:xfrm>
            <a:off x="2699792" y="4653136"/>
            <a:ext cx="1044668" cy="5079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010"/>
          <a:stretch/>
        </p:blipFill>
        <p:spPr bwMode="auto">
          <a:xfrm>
            <a:off x="5257296" y="4653136"/>
            <a:ext cx="1042896" cy="5186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Oval 5"/>
          <p:cNvSpPr>
            <a:spLocks noChangeAspect="1"/>
          </p:cNvSpPr>
          <p:nvPr/>
        </p:nvSpPr>
        <p:spPr>
          <a:xfrm>
            <a:off x="3922969" y="3074642"/>
            <a:ext cx="2781000" cy="2781000"/>
          </a:xfrm>
          <a:prstGeom prst="ellipse">
            <a:avLst/>
          </a:prstGeom>
          <a:solidFill>
            <a:schemeClr val="tx1">
              <a:lumMod val="65000"/>
              <a:lumOff val="35000"/>
              <a:alpha val="3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2338793" y="3074786"/>
            <a:ext cx="2781000" cy="2781000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5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" r="66138"/>
          <a:stretch/>
        </p:blipFill>
        <p:spPr>
          <a:xfrm>
            <a:off x="4248024" y="3760444"/>
            <a:ext cx="540000" cy="604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-9872"/>
            <a:ext cx="8229600" cy="990600"/>
          </a:xfrm>
        </p:spPr>
        <p:txBody>
          <a:bodyPr>
            <a:normAutofit/>
          </a:bodyPr>
          <a:lstStyle/>
          <a:p>
            <a:r>
              <a:rPr lang="pt-BR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Institutional Relations| </a:t>
            </a:r>
            <a:r>
              <a:rPr lang="pt-B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Innovation</a:t>
            </a:r>
            <a:r>
              <a:rPr lang="pt-BR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 |</a:t>
            </a:r>
            <a:r>
              <a:rPr lang="pt-B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Bioeconomy</a:t>
            </a:r>
            <a:endParaRPr lang="pt-B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>
            <a:spLocks noChangeAspect="1"/>
          </p:cNvSpPr>
          <p:nvPr/>
        </p:nvSpPr>
        <p:spPr>
          <a:xfrm>
            <a:off x="6804248" y="4581128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pt-BR" dirty="0" smtClean="0"/>
              <a:t>Universities</a:t>
            </a:r>
            <a:endParaRPr lang="pt-BR" dirty="0"/>
          </a:p>
        </p:txBody>
      </p:sp>
      <p:sp>
        <p:nvSpPr>
          <p:cNvPr id="16" name="TextBox 15"/>
          <p:cNvSpPr txBox="1">
            <a:spLocks noChangeAspect="1"/>
          </p:cNvSpPr>
          <p:nvPr/>
        </p:nvSpPr>
        <p:spPr>
          <a:xfrm>
            <a:off x="827584" y="4486628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pt-BR" dirty="0" smtClean="0"/>
              <a:t>Government</a:t>
            </a:r>
            <a:endParaRPr lang="pt-BR" dirty="0"/>
          </a:p>
        </p:txBody>
      </p:sp>
      <p:sp>
        <p:nvSpPr>
          <p:cNvPr id="17" name="TextBox 16"/>
          <p:cNvSpPr txBox="1">
            <a:spLocks noChangeAspect="1"/>
          </p:cNvSpPr>
          <p:nvPr/>
        </p:nvSpPr>
        <p:spPr>
          <a:xfrm>
            <a:off x="3923928" y="1290246"/>
            <a:ext cx="1333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Companies</a:t>
            </a:r>
            <a:endParaRPr lang="pt-BR" sz="16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24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ustom 2">
      <a:dk1>
        <a:sysClr val="windowText" lastClr="000000"/>
      </a:dk1>
      <a:lt1>
        <a:sysClr val="window" lastClr="FFFFFF"/>
      </a:lt1>
      <a:dk2>
        <a:srgbClr val="00A200"/>
      </a:dk2>
      <a:lt2>
        <a:srgbClr val="0084B4"/>
      </a:lt2>
      <a:accent1>
        <a:srgbClr val="009A45"/>
      </a:accent1>
      <a:accent2>
        <a:srgbClr val="006C00"/>
      </a:accent2>
      <a:accent3>
        <a:srgbClr val="00B050"/>
      </a:accent3>
      <a:accent4>
        <a:srgbClr val="006C00"/>
      </a:accent4>
      <a:accent5>
        <a:srgbClr val="1896C8"/>
      </a:accent5>
      <a:accent6>
        <a:srgbClr val="008000"/>
      </a:accent6>
      <a:hlink>
        <a:srgbClr val="00843C"/>
      </a:hlink>
      <a:folHlink>
        <a:srgbClr val="1170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6876</TotalTime>
  <Words>484</Words>
  <Application>Microsoft Office PowerPoint</Application>
  <PresentationFormat>On-screen Show (4:3)</PresentationFormat>
  <Paragraphs>118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Clarity</vt:lpstr>
      <vt:lpstr>PowerPoint Presentation</vt:lpstr>
      <vt:lpstr>Who we are</vt:lpstr>
      <vt:lpstr>PowerPoint Presentation</vt:lpstr>
      <vt:lpstr>PowerPoint Presentation</vt:lpstr>
      <vt:lpstr>PowerPoint Presentation</vt:lpstr>
      <vt:lpstr>RD&amp;I | Market</vt:lpstr>
      <vt:lpstr>PowerPoint Presentation</vt:lpstr>
      <vt:lpstr>Investment based on early stage data  (Risky)</vt:lpstr>
      <vt:lpstr>Institutional Relations| Innovation |Bioeconomy</vt:lpstr>
      <vt:lpstr>Collaborations </vt:lpstr>
      <vt:lpstr>Lectures | Events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</dc:title>
  <dc:creator>WILARAUJO</dc:creator>
  <cp:lastModifiedBy>WILARAUJO</cp:lastModifiedBy>
  <cp:revision>218</cp:revision>
  <cp:lastPrinted>2017-04-27T17:14:03Z</cp:lastPrinted>
  <dcterms:created xsi:type="dcterms:W3CDTF">2017-02-27T21:00:54Z</dcterms:created>
  <dcterms:modified xsi:type="dcterms:W3CDTF">2017-06-13T19:32:03Z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TC062070741033</vt:lpwstr>
  </property>
</Properties>
</file>